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Lato" panose="020F0502020204030203" pitchFamily="3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992" y="-133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Machine Learning Model Outcomes</a:t>
            </a:r>
            <a:endParaRPr/>
          </a:p>
        </p:txBody>
      </p:sp>
      <p:sp>
        <p:nvSpPr>
          <p:cNvPr id="156" name="Google Shape;156;p8"/>
          <p:cNvSpPr txBox="1">
            <a:spLocks noGrp="1"/>
          </p:cNvSpPr>
          <p:nvPr>
            <p:ph type="subTitle" idx="1"/>
          </p:nvPr>
        </p:nvSpPr>
        <p:spPr>
          <a:xfrm>
            <a:off x="220075" y="865900"/>
            <a:ext cx="73515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Executive summary report for the New York City Taxi and Limousine Commission</a:t>
            </a:r>
            <a:endParaRPr/>
          </a:p>
          <a:p>
            <a:pPr marL="0" lvl="0" indent="0" algn="ctr" rtl="0">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F1 scores for random forest and XGboost models</a:t>
            </a:r>
            <a:endParaRPr sz="1100" i="1">
              <a:solidFill>
                <a:srgbClr val="000000"/>
              </a:solidFill>
              <a:latin typeface="Lato"/>
              <a:ea typeface="Lato"/>
              <a:cs typeface="Lato"/>
              <a:sym typeface="Lato"/>
            </a:endParaRPr>
          </a:p>
        </p:txBody>
      </p:sp>
      <p:sp>
        <p:nvSpPr>
          <p:cNvPr id="158" name="Google Shape;158;p8"/>
          <p:cNvSpPr txBox="1"/>
          <p:nvPr/>
        </p:nvSpPr>
        <p:spPr>
          <a:xfrm>
            <a:off x="2031625" y="1533615"/>
            <a:ext cx="55401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accent2"/>
                </a:solidFill>
                <a:latin typeface="Roboto"/>
                <a:ea typeface="Roboto"/>
                <a:cs typeface="Roboto"/>
                <a:sym typeface="Roboto"/>
              </a:rPr>
              <a:t>The New York City Taxi &amp; Limousine Commission partnered with </a:t>
            </a:r>
            <a:r>
              <a:rPr lang="en-US" sz="1100" dirty="0" err="1">
                <a:solidFill>
                  <a:schemeClr val="accent2"/>
                </a:solidFill>
                <a:latin typeface="Roboto"/>
                <a:ea typeface="Roboto"/>
                <a:cs typeface="Roboto"/>
                <a:sym typeface="Roboto"/>
              </a:rPr>
              <a:t>Automatidata</a:t>
            </a:r>
            <a:r>
              <a:rPr lang="en-US" sz="1100" dirty="0">
                <a:solidFill>
                  <a:schemeClr val="accent2"/>
                </a:solidFill>
                <a:latin typeface="Roboto"/>
                <a:ea typeface="Roboto"/>
                <a:cs typeface="Roboto"/>
                <a:sym typeface="Roboto"/>
              </a:rPr>
              <a:t> to build a machine learning model that predicts whether a passenger is likely to leave a generous tip. The goal is to give drivers better insights into rider behavior.</a:t>
            </a: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accent2"/>
                </a:solidFill>
                <a:latin typeface="Roboto"/>
                <a:ea typeface="Roboto"/>
                <a:cs typeface="Roboto"/>
                <a:sym typeface="Roboto"/>
              </a:rPr>
              <a:t>At first, the team considered predicting non-tippers, but ethical concerns led them to rethink that approach. Instead, they chose to focus on identifying generous tippers those who leave tips of 20% or more. This shift aims to fairly balance the needs of both drivers and passengers.</a:t>
            </a:r>
            <a:endParaRPr sz="1100" dirty="0">
              <a:solidFill>
                <a:schemeClr val="accent2"/>
              </a:solidFill>
              <a:latin typeface="Roboto"/>
              <a:ea typeface="Roboto"/>
              <a:cs typeface="Roboto"/>
              <a:sym typeface="Roboto"/>
            </a:endParaRPr>
          </a:p>
        </p:txBody>
      </p:sp>
      <p:sp>
        <p:nvSpPr>
          <p:cNvPr id="160" name="Google Shape;160;p8"/>
          <p:cNvSpPr txBox="1"/>
          <p:nvPr/>
        </p:nvSpPr>
        <p:spPr>
          <a:xfrm>
            <a:off x="2031625" y="3525360"/>
            <a:ext cx="5540100" cy="9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accent2"/>
                </a:solidFill>
                <a:latin typeface="Roboto"/>
                <a:ea typeface="Roboto"/>
                <a:cs typeface="Roboto"/>
                <a:sym typeface="Roboto"/>
              </a:rPr>
              <a:t>Two different modeling techniques were tested and compared. Both performed well, but the Random Forest model showed slightly better results. The next step is to run pilot tests with actual taxi drivers to gather feedback and refine the system.</a:t>
            </a:r>
            <a:endParaRPr sz="1100" dirty="0">
              <a:solidFill>
                <a:schemeClr val="accent2"/>
              </a:solidFill>
              <a:latin typeface="Roboto"/>
              <a:ea typeface="Roboto"/>
              <a:cs typeface="Roboto"/>
              <a:sym typeface="Roboto"/>
            </a:endParaRPr>
          </a:p>
        </p:txBody>
      </p:sp>
      <p:sp>
        <p:nvSpPr>
          <p:cNvPr id="161" name="Google Shape;161;p8"/>
          <p:cNvSpPr txBox="1"/>
          <p:nvPr/>
        </p:nvSpPr>
        <p:spPr>
          <a:xfrm>
            <a:off x="432000" y="4912788"/>
            <a:ext cx="2997000" cy="228777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Behind the data</a:t>
            </a:r>
            <a:endParaRPr sz="1200" b="1" dirty="0"/>
          </a:p>
          <a:p>
            <a:pPr marL="457200" lvl="0" indent="-298450" algn="l" rtl="0">
              <a:spcBef>
                <a:spcPts val="1000"/>
              </a:spcBef>
              <a:spcAft>
                <a:spcPts val="0"/>
              </a:spcAft>
              <a:buClr>
                <a:schemeClr val="accent2"/>
              </a:buClr>
              <a:buSzPts val="1100"/>
              <a:buFont typeface="Roboto"/>
              <a:buChar char="●"/>
            </a:pPr>
            <a:r>
              <a:rPr lang="en-US" sz="900" dirty="0">
                <a:solidFill>
                  <a:schemeClr val="accent2"/>
                </a:solidFill>
                <a:latin typeface="Roboto"/>
                <a:ea typeface="Roboto"/>
                <a:cs typeface="Roboto"/>
                <a:sym typeface="Roboto"/>
              </a:rPr>
              <a:t>The data team began with the idea that the trip route, estimated fare amount, and time of day could directly impact the tip value. The expectation was that these elements would be significant enough to allow reliable predictions of more generous tipping.</a:t>
            </a:r>
          </a:p>
          <a:p>
            <a:pPr marL="457200" lvl="0" indent="-298450" algn="l" rtl="0">
              <a:spcBef>
                <a:spcPts val="1000"/>
              </a:spcBef>
              <a:spcAft>
                <a:spcPts val="0"/>
              </a:spcAft>
              <a:buClr>
                <a:schemeClr val="accent2"/>
              </a:buClr>
              <a:buSzPts val="1100"/>
              <a:buFont typeface="Roboto"/>
              <a:buChar char="●"/>
            </a:pPr>
            <a:r>
              <a:rPr lang="en-US" sz="900" dirty="0">
                <a:solidFill>
                  <a:schemeClr val="accent2"/>
                </a:solidFill>
                <a:latin typeface="Roboto"/>
                <a:ea typeface="Roboto"/>
                <a:cs typeface="Roboto"/>
                <a:sym typeface="Roboto"/>
              </a:rPr>
              <a:t>After building the models and running the tests, the results confirmed this assumption. These factors do contribute to predicting tip amounts. The model reached an F1 score of 0.7235, which reflects consistent and promising performance.</a:t>
            </a:r>
          </a:p>
        </p:txBody>
      </p:sp>
      <p:sp>
        <p:nvSpPr>
          <p:cNvPr id="162" name="Google Shape;162;p8"/>
          <p:cNvSpPr txBox="1"/>
          <p:nvPr/>
        </p:nvSpPr>
        <p:spPr>
          <a:xfrm>
            <a:off x="432000" y="7326150"/>
            <a:ext cx="7041900" cy="77454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Results Summary</a:t>
            </a:r>
            <a:endParaRPr sz="1200" b="1" dirty="0">
              <a:solidFill>
                <a:schemeClr val="accent2"/>
              </a:solidFill>
            </a:endParaRPr>
          </a:p>
          <a:p>
            <a:pPr marL="0" lvl="0" indent="0" algn="l" rtl="0">
              <a:spcBef>
                <a:spcPts val="1000"/>
              </a:spcBef>
              <a:spcAft>
                <a:spcPts val="0"/>
              </a:spcAft>
              <a:buNone/>
            </a:pPr>
            <a:r>
              <a:rPr lang="en-US" sz="900" dirty="0">
                <a:solidFill>
                  <a:schemeClr val="accent2"/>
                </a:solidFill>
                <a:latin typeface="Roboto"/>
                <a:ea typeface="Roboto"/>
                <a:cs typeface="Roboto"/>
                <a:sym typeface="Roboto"/>
              </a:rPr>
              <a:t>The developed algorithm makes it possible to identify riders who are likely to give generous tips, showing solid precision, recall, F1 score, and overall accuracy. For suggestions on how to enhance this model, please refer to the “Next Steps” section.</a:t>
            </a:r>
            <a:endParaRPr sz="900" dirty="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US" sz="1100" dirty="0">
                <a:solidFill>
                  <a:schemeClr val="accent2"/>
                </a:solidFill>
                <a:latin typeface="Roboto"/>
                <a:ea typeface="Roboto"/>
                <a:cs typeface="Roboto"/>
                <a:sym typeface="Roboto"/>
              </a:rPr>
              <a:t>The </a:t>
            </a:r>
            <a:r>
              <a:rPr lang="en-US" sz="1100" dirty="0" err="1">
                <a:solidFill>
                  <a:schemeClr val="accent2"/>
                </a:solidFill>
                <a:latin typeface="Roboto"/>
                <a:ea typeface="Roboto"/>
                <a:cs typeface="Roboto"/>
                <a:sym typeface="Roboto"/>
              </a:rPr>
              <a:t>Automatidata</a:t>
            </a:r>
            <a:r>
              <a:rPr lang="en-US" sz="1100" dirty="0">
                <a:solidFill>
                  <a:schemeClr val="accent2"/>
                </a:solidFill>
                <a:latin typeface="Roboto"/>
                <a:ea typeface="Roboto"/>
                <a:cs typeface="Roboto"/>
                <a:sym typeface="Roboto"/>
              </a:rPr>
              <a:t> data team may reach out to the New York City Taxi and Limousine Commission to share the model’s results and propose its use as an indicator of tip amounts. However, to achieve meaningful improvements in the model’s performance, additional data would be required.</a:t>
            </a:r>
            <a:endParaRPr sz="1100" dirty="0">
              <a:solidFill>
                <a:schemeClr val="accent2"/>
              </a:solidFill>
              <a:latin typeface="Roboto"/>
              <a:ea typeface="Roboto"/>
              <a:cs typeface="Roboto"/>
              <a:sym typeface="Roboto"/>
            </a:endParaRPr>
          </a:p>
        </p:txBody>
      </p:sp>
      <p:sp>
        <p:nvSpPr>
          <p:cNvPr id="164" name="Google Shape;164;p8"/>
          <p:cNvSpPr txBox="1"/>
          <p:nvPr/>
        </p:nvSpPr>
        <p:spPr>
          <a:xfrm>
            <a:off x="3766200" y="6403493"/>
            <a:ext cx="3574200" cy="13182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rPr>
              <a:t>Future model suggestions</a:t>
            </a:r>
            <a:endParaRPr sz="1200" b="1" dirty="0">
              <a:solidFill>
                <a:schemeClr val="accent2"/>
              </a:solidFill>
            </a:endParaRPr>
          </a:p>
          <a:p>
            <a:pPr marL="457200" lvl="0" indent="-298450" algn="l" rtl="0">
              <a:spcBef>
                <a:spcPts val="1000"/>
              </a:spcBef>
              <a:spcAft>
                <a:spcPts val="0"/>
              </a:spcAft>
              <a:buClr>
                <a:schemeClr val="accent2"/>
              </a:buClr>
              <a:buSzPts val="1100"/>
              <a:buFont typeface="Roboto"/>
              <a:buChar char="●"/>
            </a:pPr>
            <a:r>
              <a:rPr lang="en-US" sz="900" dirty="0">
                <a:solidFill>
                  <a:schemeClr val="accent2"/>
                </a:solidFill>
                <a:latin typeface="Roboto"/>
                <a:ea typeface="Roboto"/>
                <a:cs typeface="Roboto"/>
                <a:sym typeface="Roboto"/>
              </a:rPr>
              <a:t>Expand the collection of detailed driver and user-level data, including historical tipping behavior.</a:t>
            </a:r>
          </a:p>
          <a:p>
            <a:pPr marL="457200" lvl="0" indent="-298450" algn="l" rtl="0">
              <a:spcBef>
                <a:spcPts val="1000"/>
              </a:spcBef>
              <a:spcAft>
                <a:spcPts val="0"/>
              </a:spcAft>
              <a:buClr>
                <a:schemeClr val="accent2"/>
              </a:buClr>
              <a:buSzPts val="1100"/>
              <a:buFont typeface="Roboto"/>
              <a:buChar char="●"/>
            </a:pPr>
            <a:r>
              <a:rPr lang="en-US" sz="900" dirty="0">
                <a:solidFill>
                  <a:schemeClr val="accent2"/>
                </a:solidFill>
                <a:latin typeface="Roboto"/>
                <a:ea typeface="Roboto"/>
                <a:cs typeface="Roboto"/>
                <a:sym typeface="Roboto"/>
              </a:rPr>
              <a:t>Use clustering techniques such as the K-means algorithm to segment the data and uncover meaningful insights from the identified patterns.</a:t>
            </a:r>
          </a:p>
        </p:txBody>
      </p:sp>
      <p:pic>
        <p:nvPicPr>
          <p:cNvPr id="165" name="Google Shape;165;p8"/>
          <p:cNvPicPr preferRelativeResize="0"/>
          <p:nvPr/>
        </p:nvPicPr>
        <p:blipFill>
          <a:blip r:embed="rId3">
            <a:alphaModFix/>
          </a:blip>
          <a:stretch>
            <a:fillRect/>
          </a:stretch>
        </p:blipFill>
        <p:spPr>
          <a:xfrm>
            <a:off x="3739950" y="4764050"/>
            <a:ext cx="3600450" cy="1485900"/>
          </a:xfrm>
          <a:prstGeom prst="rect">
            <a:avLst/>
          </a:prstGeom>
          <a:noFill/>
          <a:ln>
            <a:noFill/>
          </a:ln>
        </p:spPr>
      </p:pic>
      <p:sp>
        <p:nvSpPr>
          <p:cNvPr id="166" name="Google Shape;166;p8"/>
          <p:cNvSpPr/>
          <p:nvPr/>
        </p:nvSpPr>
        <p:spPr>
          <a:xfrm>
            <a:off x="5953125" y="4764050"/>
            <a:ext cx="642900" cy="1485900"/>
          </a:xfrm>
          <a:prstGeom prst="roundRect">
            <a:avLst>
              <a:gd name="adj" fmla="val 16667"/>
            </a:avLst>
          </a:prstGeom>
          <a:noFill/>
          <a:ln w="762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398</Words>
  <Application>Microsoft Office PowerPoint</Application>
  <PresentationFormat>Personalizar</PresentationFormat>
  <Paragraphs>19</Paragraphs>
  <Slides>1</Slides>
  <Notes>1</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1</vt:i4>
      </vt:variant>
    </vt:vector>
  </HeadingPairs>
  <TitlesOfParts>
    <vt:vector size="10" baseType="lpstr">
      <vt:lpstr>PT Sans Narrow</vt:lpstr>
      <vt:lpstr>Work Sans</vt:lpstr>
      <vt:lpstr>Google Sans</vt:lpstr>
      <vt:lpstr>Calibri</vt:lpstr>
      <vt:lpstr>Google Sans SemiBold</vt:lpstr>
      <vt:lpstr>Lato</vt:lpstr>
      <vt:lpstr>Arial</vt:lpstr>
      <vt:lpstr>Roboto</vt:lpstr>
      <vt:lpstr>Simple Light</vt:lpstr>
      <vt:lpstr>Machine Learning Model Outcomes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Lucas Barretto</dc:creator>
  <cp:lastModifiedBy>Lucas Pimenta</cp:lastModifiedBy>
  <cp:revision>1</cp:revision>
  <dcterms:modified xsi:type="dcterms:W3CDTF">2025-08-10T01:35:48Z</dcterms:modified>
</cp:coreProperties>
</file>